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1" r:id="rId2"/>
    <p:sldId id="274" r:id="rId3"/>
    <p:sldId id="256" r:id="rId4"/>
    <p:sldId id="277" r:id="rId5"/>
    <p:sldId id="276" r:id="rId6"/>
    <p:sldId id="260" r:id="rId7"/>
    <p:sldId id="261" r:id="rId8"/>
    <p:sldId id="262" r:id="rId9"/>
    <p:sldId id="263" r:id="rId10"/>
    <p:sldId id="264" r:id="rId11"/>
    <p:sldId id="265" r:id="rId12"/>
    <p:sldId id="268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 Classic Bold" panose="020B0604020202020204" charset="0"/>
      <p:regular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  <p:embeddedFont>
      <p:font typeface="Poppins SemiBold" panose="00000700000000000000" pitchFamily="2" charset="0"/>
      <p:bold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2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5.sv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21.sv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8.svg"/><Relationship Id="rId7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6.svg"/><Relationship Id="rId10" Type="http://schemas.openxmlformats.org/officeDocument/2006/relationships/image" Target="../media/image6.svg"/><Relationship Id="rId4" Type="http://schemas.openxmlformats.org/officeDocument/2006/relationships/image" Target="../media/image25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E63CF8-6CC7-E230-D646-10153F0BF2E0}"/>
              </a:ext>
            </a:extLst>
          </p:cNvPr>
          <p:cNvSpPr txBox="1"/>
          <p:nvPr/>
        </p:nvSpPr>
        <p:spPr>
          <a:xfrm>
            <a:off x="4217816" y="674154"/>
            <a:ext cx="98026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Team Autobots</a:t>
            </a:r>
            <a:endParaRPr lang="id-ID" sz="9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344534-AEBE-D728-F4CB-1F16C878400E}"/>
              </a:ext>
            </a:extLst>
          </p:cNvPr>
          <p:cNvSpPr/>
          <p:nvPr/>
        </p:nvSpPr>
        <p:spPr>
          <a:xfrm>
            <a:off x="6575742" y="589210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kern="1200" dirty="0">
                <a:latin typeface="Arial"/>
                <a:ea typeface="+mj-ea"/>
                <a:cs typeface="Arial"/>
              </a:rPr>
              <a:t> </a:t>
            </a:r>
            <a:endParaRPr lang="id-ID" b="1" i="0" dirty="0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30B95E-659D-50AA-8B76-A90079B9F00B}"/>
              </a:ext>
            </a:extLst>
          </p:cNvPr>
          <p:cNvSpPr/>
          <p:nvPr/>
        </p:nvSpPr>
        <p:spPr>
          <a:xfrm>
            <a:off x="13937121" y="806197"/>
            <a:ext cx="618399" cy="590194"/>
          </a:xfrm>
          <a:prstGeom prst="ellipse">
            <a:avLst/>
          </a:prstGeom>
          <a:solidFill>
            <a:srgbClr val="20B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FE684-B2E6-20F7-78D1-AB21C20F6D13}"/>
              </a:ext>
            </a:extLst>
          </p:cNvPr>
          <p:cNvSpPr txBox="1"/>
          <p:nvPr/>
        </p:nvSpPr>
        <p:spPr>
          <a:xfrm>
            <a:off x="5778896" y="7392179"/>
            <a:ext cx="256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Ishara Madusanka</a:t>
            </a:r>
            <a:endParaRPr lang="id-ID" sz="3200" b="1" dirty="0">
              <a:solidFill>
                <a:schemeClr val="tx1">
                  <a:lumMod val="75000"/>
                  <a:lumOff val="2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45273-F26F-ED2A-E6A4-0FC668AE82CC}"/>
              </a:ext>
            </a:extLst>
          </p:cNvPr>
          <p:cNvSpPr txBox="1"/>
          <p:nvPr/>
        </p:nvSpPr>
        <p:spPr>
          <a:xfrm>
            <a:off x="1557656" y="7392179"/>
            <a:ext cx="26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Umesha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Dilshani</a:t>
            </a:r>
            <a:endParaRPr lang="id-ID" sz="3200" b="1" dirty="0">
              <a:solidFill>
                <a:schemeClr val="tx1">
                  <a:lumMod val="75000"/>
                  <a:lumOff val="2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" name="Picture 6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76F4E474-E5FE-A7C6-7387-140DD40216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5002"/>
          <a:stretch/>
        </p:blipFill>
        <p:spPr>
          <a:xfrm>
            <a:off x="9448635" y="3068703"/>
            <a:ext cx="3600620" cy="360062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8" name="Picture 7" descr="A person with the arms crossed&#10;&#10;Description automatically generated with medium confidence">
            <a:extLst>
              <a:ext uri="{FF2B5EF4-FFF2-40B4-BE49-F238E27FC236}">
                <a16:creationId xmlns:a16="http://schemas.microsoft.com/office/drawing/2014/main" id="{C7281E48-63A7-9451-A13D-A6DD31E0DA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5" r="3" b="21628"/>
          <a:stretch/>
        </p:blipFill>
        <p:spPr>
          <a:xfrm>
            <a:off x="5372530" y="3052374"/>
            <a:ext cx="3600620" cy="360062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9ADD25-0519-4FC9-2A19-9FF6FCA7DE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3561026" y="3052994"/>
            <a:ext cx="3600000" cy="36000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10" name="Picture 9" descr="A picture containing person, outdoor, plant, vegetable&#10;&#10;Description automatically generated">
            <a:extLst>
              <a:ext uri="{FF2B5EF4-FFF2-40B4-BE49-F238E27FC236}">
                <a16:creationId xmlns:a16="http://schemas.microsoft.com/office/drawing/2014/main" id="{012CBDB9-2909-D456-DC85-51E31F3371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>
          <a:xfrm>
            <a:off x="1100816" y="3052374"/>
            <a:ext cx="3600000" cy="36000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8E9BD6-9357-E824-6D28-5EEE7645F512}"/>
              </a:ext>
            </a:extLst>
          </p:cNvPr>
          <p:cNvSpPr txBox="1"/>
          <p:nvPr/>
        </p:nvSpPr>
        <p:spPr>
          <a:xfrm>
            <a:off x="9939155" y="7392179"/>
            <a:ext cx="2378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Dinidu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Ekanayake</a:t>
            </a:r>
            <a:endParaRPr lang="id-ID" sz="3200" b="1" dirty="0">
              <a:solidFill>
                <a:schemeClr val="tx1">
                  <a:lumMod val="75000"/>
                  <a:lumOff val="2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668E87-EA7E-4DEC-6CB8-081D00843CA8}"/>
              </a:ext>
            </a:extLst>
          </p:cNvPr>
          <p:cNvSpPr txBox="1"/>
          <p:nvPr/>
        </p:nvSpPr>
        <p:spPr>
          <a:xfrm>
            <a:off x="13978722" y="7392179"/>
            <a:ext cx="297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Duvini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Ranaweera</a:t>
            </a:r>
            <a:endParaRPr lang="id-ID" sz="3200" b="1" dirty="0">
              <a:solidFill>
                <a:schemeClr val="tx1">
                  <a:lumMod val="75000"/>
                  <a:lumOff val="2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70021D6B-DEC7-D7E0-8381-CFB43757C614}"/>
              </a:ext>
            </a:extLst>
          </p:cNvPr>
          <p:cNvSpPr/>
          <p:nvPr/>
        </p:nvSpPr>
        <p:spPr>
          <a:xfrm>
            <a:off x="13978684" y="890403"/>
            <a:ext cx="576836" cy="474518"/>
          </a:xfrm>
          <a:custGeom>
            <a:avLst/>
            <a:gdLst/>
            <a:ahLst/>
            <a:cxnLst/>
            <a:rect l="l" t="t" r="r" b="b"/>
            <a:pathLst>
              <a:path w="4089526" h="3189830">
                <a:moveTo>
                  <a:pt x="0" y="0"/>
                </a:moveTo>
                <a:lnTo>
                  <a:pt x="4089526" y="0"/>
                </a:lnTo>
                <a:lnTo>
                  <a:pt x="4089526" y="3189830"/>
                </a:lnTo>
                <a:lnTo>
                  <a:pt x="0" y="31898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9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7878598" y="2149852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750300" y="3564216"/>
            <a:ext cx="8509000" cy="5270500"/>
            <a:chOff x="0" y="0"/>
            <a:chExt cx="11345333" cy="702733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6069" r="6069"/>
            <a:stretch>
              <a:fillRect/>
            </a:stretch>
          </p:blipFill>
          <p:spPr>
            <a:xfrm>
              <a:off x="0" y="0"/>
              <a:ext cx="11345333" cy="7027333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 rot="-2085749">
            <a:off x="-5690637" y="-3861861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626730"/>
            <a:ext cx="13359788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AYURVRDIC EYE CARE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468966"/>
            <a:ext cx="6008785" cy="611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Ayurvedic Treatments for Eyes</a:t>
            </a:r>
          </a:p>
          <a:p>
            <a:pPr marL="539749" lvl="1" indent="-269875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Ayurvedic Articles</a:t>
            </a:r>
          </a:p>
          <a:p>
            <a:pPr marL="1079499" lvl="2" indent="-359833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Eye care tips</a:t>
            </a:r>
          </a:p>
          <a:p>
            <a:pPr marL="1079499" lvl="2" indent="-359833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how to improve eyesight naturally</a:t>
            </a:r>
          </a:p>
          <a:p>
            <a:pPr marL="1079499" lvl="2" indent="-359833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to enhance eye health</a:t>
            </a:r>
          </a:p>
          <a:p>
            <a:pPr marL="1079499" lvl="2" indent="-359833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preventive measures for better eye care</a:t>
            </a:r>
          </a:p>
          <a:p>
            <a:pPr marL="539749" lvl="1" indent="-269875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Ayurvedic eye care video tutorials</a:t>
            </a:r>
          </a:p>
          <a:p>
            <a:pPr marL="539749" lvl="1" indent="-269875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Ayurvedic eye doctor contact</a:t>
            </a:r>
          </a:p>
          <a:p>
            <a:pPr marL="539749" lvl="1" indent="-269875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FAQ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27E7DF-40D4-EBA2-FA58-93F3558ED2C8}"/>
              </a:ext>
            </a:extLst>
          </p:cNvPr>
          <p:cNvGrpSpPr/>
          <p:nvPr/>
        </p:nvGrpSpPr>
        <p:grpSpPr>
          <a:xfrm>
            <a:off x="15849600" y="1278048"/>
            <a:ext cx="1652519" cy="697363"/>
            <a:chOff x="15584698" y="1380106"/>
            <a:chExt cx="1652519" cy="697363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FD36E74-C35C-8379-BEFD-F2C014266AF6}"/>
                </a:ext>
              </a:extLst>
            </p:cNvPr>
            <p:cNvSpPr/>
            <p:nvPr/>
          </p:nvSpPr>
          <p:spPr>
            <a:xfrm>
              <a:off x="16608967" y="1587435"/>
              <a:ext cx="628250" cy="490034"/>
            </a:xfrm>
            <a:custGeom>
              <a:avLst/>
              <a:gdLst/>
              <a:ahLst/>
              <a:cxnLst/>
              <a:rect l="l" t="t" r="r" b="b"/>
              <a:pathLst>
                <a:path w="837666" h="653379">
                  <a:moveTo>
                    <a:pt x="0" y="0"/>
                  </a:moveTo>
                  <a:lnTo>
                    <a:pt x="837665" y="0"/>
                  </a:lnTo>
                  <a:lnTo>
                    <a:pt x="837665" y="653379"/>
                  </a:lnTo>
                  <a:lnTo>
                    <a:pt x="0" y="653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D272A58-20E0-E641-BFBE-E39F8DB2298A}"/>
                </a:ext>
              </a:extLst>
            </p:cNvPr>
            <p:cNvSpPr txBox="1"/>
            <p:nvPr/>
          </p:nvSpPr>
          <p:spPr>
            <a:xfrm>
              <a:off x="15584698" y="1380106"/>
              <a:ext cx="1348148" cy="319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43"/>
                </a:lnSpc>
              </a:pPr>
              <a:r>
                <a:rPr lang="en-US" sz="2467" dirty="0">
                  <a:solidFill>
                    <a:srgbClr val="004AAD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EYE</a:t>
              </a:r>
              <a:r>
                <a:rPr lang="en-US" sz="2467" dirty="0">
                  <a:solidFill>
                    <a:srgbClr val="00B0F0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ZEN</a:t>
              </a:r>
              <a:r>
                <a:rPr lang="en-US" sz="2467" dirty="0">
                  <a:solidFill>
                    <a:srgbClr val="004AAD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777887" y="-261200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3340072"/>
            <a:ext cx="8115300" cy="5105159"/>
          </a:xfrm>
          <a:custGeom>
            <a:avLst/>
            <a:gdLst/>
            <a:ahLst/>
            <a:cxnLst/>
            <a:rect l="l" t="t" r="r" b="b"/>
            <a:pathLst>
              <a:path w="8115300" h="5105159">
                <a:moveTo>
                  <a:pt x="0" y="0"/>
                </a:moveTo>
                <a:lnTo>
                  <a:pt x="8115300" y="0"/>
                </a:lnTo>
                <a:lnTo>
                  <a:pt x="8115300" y="5105158"/>
                </a:lnTo>
                <a:lnTo>
                  <a:pt x="0" y="5105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871" r="-5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184138" y="3389988"/>
            <a:ext cx="6346140" cy="4065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999"/>
              </a:lnSpc>
              <a:buFont typeface="Arial"/>
              <a:buChar char="•"/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Geo map</a:t>
            </a:r>
          </a:p>
          <a:p>
            <a:pPr marL="1079499" lvl="2" indent="-359833">
              <a:lnSpc>
                <a:spcPts val="3999"/>
              </a:lnSpc>
              <a:buFont typeface="Arial"/>
              <a:buChar char="⚬"/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 eye doctors</a:t>
            </a:r>
          </a:p>
          <a:p>
            <a:pPr marL="1079499" lvl="2" indent="-359833">
              <a:lnSpc>
                <a:spcPts val="3999"/>
              </a:lnSpc>
              <a:buFont typeface="Arial"/>
              <a:buChar char="⚬"/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 eye care centers</a:t>
            </a:r>
          </a:p>
          <a:p>
            <a:pPr>
              <a:lnSpc>
                <a:spcPts val="3999"/>
              </a:lnSpc>
            </a:pPr>
            <a:endParaRPr lang="en-US" sz="2499" dirty="0">
              <a:solidFill>
                <a:srgbClr val="2E2E2E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marL="539749" lvl="1" indent="-269875">
              <a:lnSpc>
                <a:spcPts val="3999"/>
              </a:lnSpc>
              <a:buFont typeface="Arial"/>
              <a:buChar char="•"/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Contact section for Doctor contact and booking</a:t>
            </a:r>
          </a:p>
          <a:p>
            <a:pPr marL="1079499" lvl="2" indent="-359833">
              <a:lnSpc>
                <a:spcPts val="3999"/>
              </a:lnSpc>
              <a:buFont typeface="Arial"/>
              <a:buChar char="⚬"/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ayurvedic doctors</a:t>
            </a:r>
          </a:p>
          <a:p>
            <a:pPr marL="1079499" lvl="2" indent="-359833">
              <a:lnSpc>
                <a:spcPts val="3999"/>
              </a:lnSpc>
              <a:buFont typeface="Arial"/>
              <a:buChar char="⚬"/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normal doctors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190625"/>
            <a:ext cx="11064369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DOCTOR DETAILS</a:t>
            </a:r>
          </a:p>
        </p:txBody>
      </p:sp>
      <p:sp>
        <p:nvSpPr>
          <p:cNvPr id="7" name="Freeform 7"/>
          <p:cNvSpPr/>
          <p:nvPr/>
        </p:nvSpPr>
        <p:spPr>
          <a:xfrm rot="-5400000" flipH="1">
            <a:off x="12339210" y="-4417930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A09A64-A7BC-D500-DC00-F8DDF68E3DB2}"/>
              </a:ext>
            </a:extLst>
          </p:cNvPr>
          <p:cNvGrpSpPr/>
          <p:nvPr/>
        </p:nvGrpSpPr>
        <p:grpSpPr>
          <a:xfrm>
            <a:off x="15773400" y="1333500"/>
            <a:ext cx="1652519" cy="697363"/>
            <a:chOff x="15584698" y="1380106"/>
            <a:chExt cx="1652519" cy="697363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6B0E190-6E04-3DDF-2B3F-398DDA10FE2F}"/>
                </a:ext>
              </a:extLst>
            </p:cNvPr>
            <p:cNvSpPr/>
            <p:nvPr/>
          </p:nvSpPr>
          <p:spPr>
            <a:xfrm>
              <a:off x="16608967" y="1587435"/>
              <a:ext cx="628250" cy="490034"/>
            </a:xfrm>
            <a:custGeom>
              <a:avLst/>
              <a:gdLst/>
              <a:ahLst/>
              <a:cxnLst/>
              <a:rect l="l" t="t" r="r" b="b"/>
              <a:pathLst>
                <a:path w="837666" h="653379">
                  <a:moveTo>
                    <a:pt x="0" y="0"/>
                  </a:moveTo>
                  <a:lnTo>
                    <a:pt x="837665" y="0"/>
                  </a:lnTo>
                  <a:lnTo>
                    <a:pt x="837665" y="653379"/>
                  </a:lnTo>
                  <a:lnTo>
                    <a:pt x="0" y="653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C25DD1E-C97F-1ED9-C3AB-55A691CD3962}"/>
                </a:ext>
              </a:extLst>
            </p:cNvPr>
            <p:cNvSpPr txBox="1"/>
            <p:nvPr/>
          </p:nvSpPr>
          <p:spPr>
            <a:xfrm>
              <a:off x="15584698" y="1380106"/>
              <a:ext cx="1348148" cy="319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43"/>
                </a:lnSpc>
              </a:pPr>
              <a:r>
                <a:rPr lang="en-US" sz="2467" dirty="0">
                  <a:solidFill>
                    <a:srgbClr val="004AAD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EYE</a:t>
              </a:r>
              <a:r>
                <a:rPr lang="en-US" sz="2467" dirty="0">
                  <a:solidFill>
                    <a:srgbClr val="00B0F0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ZEN</a:t>
              </a:r>
              <a:r>
                <a:rPr lang="en-US" sz="2467" dirty="0">
                  <a:solidFill>
                    <a:srgbClr val="004AAD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76350"/>
            <a:ext cx="11591433" cy="173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30"/>
              </a:lnSpc>
            </a:pPr>
            <a:r>
              <a:rPr lang="en-US" sz="13030" spc="-443">
                <a:solidFill>
                  <a:srgbClr val="004AAD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 rot="-1766807">
            <a:off x="10302125" y="2684303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8845985"/>
            <a:ext cx="675462" cy="824630"/>
          </a:xfrm>
          <a:custGeom>
            <a:avLst/>
            <a:gdLst/>
            <a:ahLst/>
            <a:cxnLst/>
            <a:rect l="l" t="t" r="r" b="b"/>
            <a:pathLst>
              <a:path w="675462" h="824630">
                <a:moveTo>
                  <a:pt x="0" y="0"/>
                </a:moveTo>
                <a:lnTo>
                  <a:pt x="675462" y="0"/>
                </a:lnTo>
                <a:lnTo>
                  <a:pt x="675462" y="824630"/>
                </a:lnTo>
                <a:lnTo>
                  <a:pt x="0" y="824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04162" y="8896235"/>
            <a:ext cx="7439838" cy="464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1800" kern="1200" dirty="0">
                <a:solidFill>
                  <a:srgbClr val="004AAD"/>
                </a:solidFill>
                <a:effectLst/>
                <a:latin typeface="Poppins SemiBold" panose="00000700000000000000" pitchFamily="2" charset="0"/>
                <a:cs typeface="Poppins SemiBold" panose="00000700000000000000" pitchFamily="2" charset="0"/>
              </a:rPr>
              <a:t>MINIHACKATHON 2023</a:t>
            </a:r>
            <a:endParaRPr lang="en-GB" sz="3200" dirty="0">
              <a:effectLst/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034A6E-890C-7350-0167-FB9800E79A2F}"/>
              </a:ext>
            </a:extLst>
          </p:cNvPr>
          <p:cNvGrpSpPr/>
          <p:nvPr/>
        </p:nvGrpSpPr>
        <p:grpSpPr>
          <a:xfrm>
            <a:off x="5867400" y="5134062"/>
            <a:ext cx="4115474" cy="1635610"/>
            <a:chOff x="15584698" y="1380106"/>
            <a:chExt cx="1785013" cy="55734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5BDEF9F-6725-0320-3B2E-7B04B6821E5E}"/>
                </a:ext>
              </a:extLst>
            </p:cNvPr>
            <p:cNvSpPr/>
            <p:nvPr/>
          </p:nvSpPr>
          <p:spPr>
            <a:xfrm>
              <a:off x="16741461" y="1447412"/>
              <a:ext cx="628250" cy="490034"/>
            </a:xfrm>
            <a:custGeom>
              <a:avLst/>
              <a:gdLst/>
              <a:ahLst/>
              <a:cxnLst/>
              <a:rect l="l" t="t" r="r" b="b"/>
              <a:pathLst>
                <a:path w="837666" h="653379">
                  <a:moveTo>
                    <a:pt x="0" y="0"/>
                  </a:moveTo>
                  <a:lnTo>
                    <a:pt x="837665" y="0"/>
                  </a:lnTo>
                  <a:lnTo>
                    <a:pt x="837665" y="653379"/>
                  </a:lnTo>
                  <a:lnTo>
                    <a:pt x="0" y="653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8BF72D1-C397-E232-1696-D90FF9958C8D}"/>
                </a:ext>
              </a:extLst>
            </p:cNvPr>
            <p:cNvSpPr txBox="1"/>
            <p:nvPr/>
          </p:nvSpPr>
          <p:spPr>
            <a:xfrm>
              <a:off x="15584698" y="1380106"/>
              <a:ext cx="1685569" cy="1594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443"/>
                </a:lnSpc>
              </a:pPr>
              <a:r>
                <a:rPr lang="en-US" sz="6600" dirty="0">
                  <a:solidFill>
                    <a:srgbClr val="004AAD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EYE</a:t>
              </a:r>
              <a:r>
                <a:rPr lang="en-US" sz="6600" dirty="0">
                  <a:solidFill>
                    <a:srgbClr val="00B0F0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ZEN</a:t>
              </a:r>
              <a:r>
                <a:rPr lang="en-US" sz="6600" dirty="0">
                  <a:solidFill>
                    <a:srgbClr val="004AAD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5724872" y="-3857973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799293">
            <a:off x="12170918" y="-74565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54099" y="5421593"/>
            <a:ext cx="7121779" cy="56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>
              <a:lnSpc>
                <a:spcPts val="4800"/>
              </a:lnSpc>
            </a:pPr>
            <a:r>
              <a:rPr lang="en-US" sz="3000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Gaps in the Current Market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2330DB-D51E-B284-FA21-B702D16658D0}"/>
              </a:ext>
            </a:extLst>
          </p:cNvPr>
          <p:cNvGrpSpPr/>
          <p:nvPr/>
        </p:nvGrpSpPr>
        <p:grpSpPr>
          <a:xfrm>
            <a:off x="1054100" y="9101885"/>
            <a:ext cx="1652519" cy="697363"/>
            <a:chOff x="15584698" y="1380106"/>
            <a:chExt cx="1652519" cy="697363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DDDC497-2924-0AE4-C22B-BCD6DB5C7C67}"/>
                </a:ext>
              </a:extLst>
            </p:cNvPr>
            <p:cNvSpPr/>
            <p:nvPr/>
          </p:nvSpPr>
          <p:spPr>
            <a:xfrm>
              <a:off x="16608967" y="1587435"/>
              <a:ext cx="628250" cy="490034"/>
            </a:xfrm>
            <a:custGeom>
              <a:avLst/>
              <a:gdLst/>
              <a:ahLst/>
              <a:cxnLst/>
              <a:rect l="l" t="t" r="r" b="b"/>
              <a:pathLst>
                <a:path w="837666" h="653379">
                  <a:moveTo>
                    <a:pt x="0" y="0"/>
                  </a:moveTo>
                  <a:lnTo>
                    <a:pt x="837665" y="0"/>
                  </a:lnTo>
                  <a:lnTo>
                    <a:pt x="837665" y="653379"/>
                  </a:lnTo>
                  <a:lnTo>
                    <a:pt x="0" y="653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B6AF277E-8F61-9312-A5E2-014073AF67C7}"/>
                </a:ext>
              </a:extLst>
            </p:cNvPr>
            <p:cNvSpPr txBox="1"/>
            <p:nvPr/>
          </p:nvSpPr>
          <p:spPr>
            <a:xfrm>
              <a:off x="15584698" y="1380106"/>
              <a:ext cx="1348148" cy="319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43"/>
                </a:lnSpc>
              </a:pPr>
              <a:r>
                <a:rPr lang="en-US" sz="2467" dirty="0">
                  <a:solidFill>
                    <a:srgbClr val="004AAD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EYE</a:t>
              </a:r>
              <a:r>
                <a:rPr lang="en-US" sz="2467" dirty="0">
                  <a:solidFill>
                    <a:srgbClr val="00B0F0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ZEN</a:t>
              </a:r>
              <a:r>
                <a:rPr lang="en-US" sz="2467" dirty="0">
                  <a:solidFill>
                    <a:srgbClr val="004AAD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AF687-D6E3-A119-FACA-97ADD19147E2}"/>
              </a:ext>
            </a:extLst>
          </p:cNvPr>
          <p:cNvSpPr txBox="1"/>
          <p:nvPr/>
        </p:nvSpPr>
        <p:spPr>
          <a:xfrm>
            <a:off x="2437271" y="6375762"/>
            <a:ext cx="11055816" cy="2416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1050" lvl="1" indent="-457200">
              <a:lnSpc>
                <a:spcPts val="48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Mainly Targets on Adults</a:t>
            </a:r>
          </a:p>
          <a:p>
            <a:pPr marL="781050" lvl="1" indent="-457200">
              <a:lnSpc>
                <a:spcPts val="48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Early Detection of infants</a:t>
            </a:r>
          </a:p>
          <a:p>
            <a:pPr marL="781050" lvl="1" indent="-457200">
              <a:lnSpc>
                <a:spcPts val="48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Combining Indigenous and western Treatments</a:t>
            </a:r>
          </a:p>
          <a:p>
            <a:pPr marL="781050" lvl="1" indent="-457200">
              <a:lnSpc>
                <a:spcPts val="48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User Friendly Interface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5238DEBA-BD73-47EB-E2EA-B513429DD22D}"/>
              </a:ext>
            </a:extLst>
          </p:cNvPr>
          <p:cNvSpPr txBox="1"/>
          <p:nvPr/>
        </p:nvSpPr>
        <p:spPr>
          <a:xfrm>
            <a:off x="1153003" y="1217852"/>
            <a:ext cx="7121779" cy="56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>
              <a:lnSpc>
                <a:spcPts val="4800"/>
              </a:lnSpc>
            </a:pPr>
            <a:r>
              <a:rPr lang="en-US" sz="3000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Existing Competitive Products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D200D-CBC4-2152-C324-ED552FD85F07}"/>
              </a:ext>
            </a:extLst>
          </p:cNvPr>
          <p:cNvSpPr txBox="1"/>
          <p:nvPr/>
        </p:nvSpPr>
        <p:spPr>
          <a:xfrm>
            <a:off x="2891439" y="2070200"/>
            <a:ext cx="7121779" cy="241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1050" lvl="1" indent="-457200">
              <a:lnSpc>
                <a:spcPts val="48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ICARE Vision Test</a:t>
            </a:r>
          </a:p>
          <a:p>
            <a:pPr marL="781050" lvl="1" indent="-457200">
              <a:lnSpc>
                <a:spcPts val="48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Healthy Vision </a:t>
            </a:r>
          </a:p>
          <a:p>
            <a:pPr marL="781050" lvl="1" indent="-457200">
              <a:lnSpc>
                <a:spcPts val="48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B2 Eye Test</a:t>
            </a:r>
          </a:p>
          <a:p>
            <a:pPr marL="781050" lvl="1" indent="-457200">
              <a:lnSpc>
                <a:spcPts val="48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Vision Test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8AF58F74-ADE0-6E0E-D091-B7A7F8D028B5}"/>
              </a:ext>
            </a:extLst>
          </p:cNvPr>
          <p:cNvSpPr/>
          <p:nvPr/>
        </p:nvSpPr>
        <p:spPr>
          <a:xfrm>
            <a:off x="8447987" y="2291319"/>
            <a:ext cx="7848600" cy="4084443"/>
          </a:xfrm>
          <a:custGeom>
            <a:avLst/>
            <a:gdLst/>
            <a:ahLst/>
            <a:cxnLst/>
            <a:rect l="l" t="t" r="r" b="b"/>
            <a:pathLst>
              <a:path w="9306137" h="4852291">
                <a:moveTo>
                  <a:pt x="0" y="0"/>
                </a:moveTo>
                <a:lnTo>
                  <a:pt x="9306137" y="0"/>
                </a:lnTo>
                <a:lnTo>
                  <a:pt x="9306137" y="4852291"/>
                </a:lnTo>
                <a:lnTo>
                  <a:pt x="0" y="48522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396" t="-1896" r="-11042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2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75462" cy="824630"/>
          </a:xfrm>
          <a:custGeom>
            <a:avLst/>
            <a:gdLst/>
            <a:ahLst/>
            <a:cxnLst/>
            <a:rect l="l" t="t" r="r" b="b"/>
            <a:pathLst>
              <a:path w="675462" h="824630">
                <a:moveTo>
                  <a:pt x="0" y="0"/>
                </a:moveTo>
                <a:lnTo>
                  <a:pt x="675462" y="0"/>
                </a:lnTo>
                <a:lnTo>
                  <a:pt x="675462" y="824630"/>
                </a:lnTo>
                <a:lnTo>
                  <a:pt x="0" y="82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111642">
            <a:off x="11120480" y="1055557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18441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3318429"/>
            <a:ext cx="8544752" cy="3365470"/>
            <a:chOff x="0" y="238125"/>
            <a:chExt cx="11393003" cy="4487294"/>
          </a:xfrm>
        </p:grpSpPr>
        <p:sp>
          <p:nvSpPr>
            <p:cNvPr id="6" name="Freeform 6"/>
            <p:cNvSpPr/>
            <p:nvPr/>
          </p:nvSpPr>
          <p:spPr>
            <a:xfrm>
              <a:off x="6667374" y="1535589"/>
              <a:ext cx="4089526" cy="3189830"/>
            </a:xfrm>
            <a:custGeom>
              <a:avLst/>
              <a:gdLst/>
              <a:ahLst/>
              <a:cxnLst/>
              <a:rect l="l" t="t" r="r" b="b"/>
              <a:pathLst>
                <a:path w="4089526" h="3189830">
                  <a:moveTo>
                    <a:pt x="0" y="0"/>
                  </a:moveTo>
                  <a:lnTo>
                    <a:pt x="4089526" y="0"/>
                  </a:lnTo>
                  <a:lnTo>
                    <a:pt x="4089526" y="3189830"/>
                  </a:lnTo>
                  <a:lnTo>
                    <a:pt x="0" y="318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38125"/>
              <a:ext cx="8775638" cy="2102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926"/>
                </a:lnSpc>
              </a:pPr>
              <a:r>
                <a:rPr lang="en-US" sz="12047" dirty="0">
                  <a:solidFill>
                    <a:srgbClr val="004AAD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EYE</a:t>
              </a:r>
              <a:r>
                <a:rPr lang="en-US" sz="12047" dirty="0">
                  <a:solidFill>
                    <a:srgbClr val="00B0F0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ZEN</a:t>
              </a:r>
              <a:r>
                <a:rPr lang="en-US" sz="12047" dirty="0">
                  <a:solidFill>
                    <a:srgbClr val="004AAD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19325"/>
              <a:ext cx="11393003" cy="2034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926"/>
                </a:lnSpc>
              </a:pPr>
              <a:endParaRPr lang="en-US" sz="12047" dirty="0">
                <a:solidFill>
                  <a:srgbClr val="2BB4D4"/>
                </a:solidFill>
                <a:latin typeface="Montserrat Classic Bold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04162" y="1078950"/>
            <a:ext cx="743983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 err="1">
                <a:solidFill>
                  <a:srgbClr val="004AAD"/>
                </a:solidFill>
                <a:latin typeface="Poppins SemiBold" panose="020B0502040204020203" pitchFamily="2" charset="0"/>
                <a:cs typeface="Poppins SemiBold" panose="020B0502040204020203" pitchFamily="2" charset="0"/>
              </a:rPr>
              <a:t>Minihackathon</a:t>
            </a:r>
            <a:r>
              <a:rPr lang="en-US" sz="2999" dirty="0">
                <a:solidFill>
                  <a:srgbClr val="004AAD"/>
                </a:solidFill>
                <a:latin typeface="Poppins SemiBold" panose="020B0502040204020203" pitchFamily="2" charset="0"/>
                <a:cs typeface="Poppins SemiBold" panose="020B0502040204020203" pitchFamily="2" charset="0"/>
              </a:rPr>
              <a:t> 2023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150262"/>
            <a:ext cx="4851878" cy="42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124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eyezen@gmail.com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5651288" y="-3844544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1799293">
            <a:off x="11879326" y="924583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428398"/>
            <a:ext cx="15111706" cy="118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TECHNOLOGY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30FDDB-C796-CBE9-237B-EA2DD7BB4D82}"/>
              </a:ext>
            </a:extLst>
          </p:cNvPr>
          <p:cNvGrpSpPr/>
          <p:nvPr/>
        </p:nvGrpSpPr>
        <p:grpSpPr>
          <a:xfrm>
            <a:off x="15747477" y="1096376"/>
            <a:ext cx="1652519" cy="697363"/>
            <a:chOff x="15584698" y="1380106"/>
            <a:chExt cx="1652519" cy="697363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25475BF-790D-FB3C-6B73-F50F11B97167}"/>
                </a:ext>
              </a:extLst>
            </p:cNvPr>
            <p:cNvSpPr/>
            <p:nvPr/>
          </p:nvSpPr>
          <p:spPr>
            <a:xfrm>
              <a:off x="16608967" y="1587435"/>
              <a:ext cx="628250" cy="490034"/>
            </a:xfrm>
            <a:custGeom>
              <a:avLst/>
              <a:gdLst/>
              <a:ahLst/>
              <a:cxnLst/>
              <a:rect l="l" t="t" r="r" b="b"/>
              <a:pathLst>
                <a:path w="837666" h="653379">
                  <a:moveTo>
                    <a:pt x="0" y="0"/>
                  </a:moveTo>
                  <a:lnTo>
                    <a:pt x="837665" y="0"/>
                  </a:lnTo>
                  <a:lnTo>
                    <a:pt x="837665" y="653379"/>
                  </a:lnTo>
                  <a:lnTo>
                    <a:pt x="0" y="653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44B3F087-83C6-0419-5AFA-9AD8FF5E3D84}"/>
                </a:ext>
              </a:extLst>
            </p:cNvPr>
            <p:cNvSpPr txBox="1"/>
            <p:nvPr/>
          </p:nvSpPr>
          <p:spPr>
            <a:xfrm>
              <a:off x="15584698" y="1380106"/>
              <a:ext cx="1348148" cy="319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43"/>
                </a:lnSpc>
              </a:pPr>
              <a:r>
                <a:rPr lang="en-US" sz="2467" dirty="0">
                  <a:solidFill>
                    <a:srgbClr val="004AAD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EYE</a:t>
              </a:r>
              <a:r>
                <a:rPr lang="en-US" sz="2467" dirty="0">
                  <a:solidFill>
                    <a:srgbClr val="00B0F0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ZEN</a:t>
              </a:r>
              <a:r>
                <a:rPr lang="en-US" sz="2467" dirty="0">
                  <a:solidFill>
                    <a:srgbClr val="004AAD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 </a:t>
              </a:r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56E3AA0-3025-D221-9813-B40A1E07E92E}"/>
              </a:ext>
            </a:extLst>
          </p:cNvPr>
          <p:cNvSpPr txBox="1"/>
          <p:nvPr/>
        </p:nvSpPr>
        <p:spPr>
          <a:xfrm>
            <a:off x="1219200" y="2853709"/>
            <a:ext cx="6825401" cy="47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Frontend – React , Tailwind CSS </a:t>
            </a:r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D5CB06A8-BEB7-87CA-1793-408F0BD2A828}"/>
              </a:ext>
            </a:extLst>
          </p:cNvPr>
          <p:cNvSpPr/>
          <p:nvPr/>
        </p:nvSpPr>
        <p:spPr>
          <a:xfrm>
            <a:off x="10967254" y="2750552"/>
            <a:ext cx="725760" cy="725760"/>
          </a:xfrm>
          <a:custGeom>
            <a:avLst/>
            <a:gdLst/>
            <a:ahLst/>
            <a:cxnLst/>
            <a:rect l="l" t="t" r="r" b="b"/>
            <a:pathLst>
              <a:path w="725760" h="725760">
                <a:moveTo>
                  <a:pt x="0" y="0"/>
                </a:moveTo>
                <a:lnTo>
                  <a:pt x="725760" y="0"/>
                </a:lnTo>
                <a:lnTo>
                  <a:pt x="725760" y="725760"/>
                </a:lnTo>
                <a:lnTo>
                  <a:pt x="0" y="7257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20">
            <a:extLst>
              <a:ext uri="{FF2B5EF4-FFF2-40B4-BE49-F238E27FC236}">
                <a16:creationId xmlns:a16="http://schemas.microsoft.com/office/drawing/2014/main" id="{CA510FA4-0C01-850F-2A9E-2434E259E0BB}"/>
              </a:ext>
            </a:extLst>
          </p:cNvPr>
          <p:cNvSpPr/>
          <p:nvPr/>
        </p:nvSpPr>
        <p:spPr>
          <a:xfrm>
            <a:off x="12015730" y="3261610"/>
            <a:ext cx="715672" cy="429403"/>
          </a:xfrm>
          <a:custGeom>
            <a:avLst/>
            <a:gdLst/>
            <a:ahLst/>
            <a:cxnLst/>
            <a:rect l="l" t="t" r="r" b="b"/>
            <a:pathLst>
              <a:path w="715672" h="429403">
                <a:moveTo>
                  <a:pt x="0" y="0"/>
                </a:moveTo>
                <a:lnTo>
                  <a:pt x="715672" y="0"/>
                </a:lnTo>
                <a:lnTo>
                  <a:pt x="715672" y="429404"/>
                </a:lnTo>
                <a:lnTo>
                  <a:pt x="0" y="4294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9656A65D-393F-697F-2EF4-E5A8B41D02F4}"/>
              </a:ext>
            </a:extLst>
          </p:cNvPr>
          <p:cNvSpPr txBox="1"/>
          <p:nvPr/>
        </p:nvSpPr>
        <p:spPr>
          <a:xfrm>
            <a:off x="1201259" y="3359307"/>
            <a:ext cx="6825401" cy="47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Backend – 	Python(Flask) 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36BB6D15-F933-E6A3-39FD-E43956D6A10F}"/>
              </a:ext>
            </a:extLst>
          </p:cNvPr>
          <p:cNvSpPr txBox="1"/>
          <p:nvPr/>
        </p:nvSpPr>
        <p:spPr>
          <a:xfrm>
            <a:off x="1201258" y="3864905"/>
            <a:ext cx="8780942" cy="47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User Authentication and Access Control – Azure AD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B20C9289-5001-044B-1382-008FBE7B122C}"/>
              </a:ext>
            </a:extLst>
          </p:cNvPr>
          <p:cNvSpPr txBox="1"/>
          <p:nvPr/>
        </p:nvSpPr>
        <p:spPr>
          <a:xfrm>
            <a:off x="1219200" y="4339330"/>
            <a:ext cx="8780942" cy="47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Real Time threat detection – Azure security center 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8F4BF720-832D-E8A9-D818-9338A37C47F9}"/>
              </a:ext>
            </a:extLst>
          </p:cNvPr>
          <p:cNvSpPr txBox="1"/>
          <p:nvPr/>
        </p:nvSpPr>
        <p:spPr>
          <a:xfrm>
            <a:off x="1201258" y="4844239"/>
            <a:ext cx="8780942" cy="47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Hosting – Azure app service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219E5171-2476-5271-816C-97C9C9EDE0AC}"/>
              </a:ext>
            </a:extLst>
          </p:cNvPr>
          <p:cNvSpPr txBox="1"/>
          <p:nvPr/>
        </p:nvSpPr>
        <p:spPr>
          <a:xfrm>
            <a:off x="1201258" y="5318664"/>
            <a:ext cx="10076342" cy="47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Store user and diagnosis details – Azure Cosmos Database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467E9DA8-5C97-5468-FBD9-E7276EA73242}"/>
              </a:ext>
            </a:extLst>
          </p:cNvPr>
          <p:cNvSpPr txBox="1"/>
          <p:nvPr/>
        </p:nvSpPr>
        <p:spPr>
          <a:xfrm>
            <a:off x="1201258" y="5823573"/>
            <a:ext cx="9466742" cy="47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Store pictures and videos – Azure Blob service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0E348046-9713-0D16-B191-2AC5B1087217}"/>
              </a:ext>
            </a:extLst>
          </p:cNvPr>
          <p:cNvSpPr txBox="1"/>
          <p:nvPr/>
        </p:nvSpPr>
        <p:spPr>
          <a:xfrm>
            <a:off x="1201258" y="6328593"/>
            <a:ext cx="9466742" cy="47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Improve disease detection – Azure AI &amp; ML</a:t>
            </a:r>
          </a:p>
        </p:txBody>
      </p:sp>
    </p:spTree>
    <p:extLst>
      <p:ext uri="{BB962C8B-B14F-4D97-AF65-F5344CB8AC3E}">
        <p14:creationId xmlns:p14="http://schemas.microsoft.com/office/powerpoint/2010/main" val="258183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987423" flipH="1">
            <a:off x="12625695" y="7261552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00471" y="2117009"/>
            <a:ext cx="16058829" cy="8730164"/>
          </a:xfrm>
          <a:custGeom>
            <a:avLst/>
            <a:gdLst/>
            <a:ahLst/>
            <a:cxnLst/>
            <a:rect l="l" t="t" r="r" b="b"/>
            <a:pathLst>
              <a:path w="16058829" h="8730164">
                <a:moveTo>
                  <a:pt x="0" y="0"/>
                </a:moveTo>
                <a:lnTo>
                  <a:pt x="16058829" y="0"/>
                </a:lnTo>
                <a:lnTo>
                  <a:pt x="16058829" y="8730164"/>
                </a:lnTo>
                <a:lnTo>
                  <a:pt x="0" y="8730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538436" y="6612246"/>
            <a:ext cx="3993755" cy="3679345"/>
            <a:chOff x="-239053" y="-156246"/>
            <a:chExt cx="1051853" cy="9690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0074" cy="650945"/>
            </a:xfrm>
            <a:custGeom>
              <a:avLst/>
              <a:gdLst/>
              <a:ahLst/>
              <a:cxnLst/>
              <a:rect l="l" t="t" r="r" b="b"/>
              <a:pathLst>
                <a:path w="560074" h="650945">
                  <a:moveTo>
                    <a:pt x="0" y="0"/>
                  </a:moveTo>
                  <a:lnTo>
                    <a:pt x="560074" y="0"/>
                  </a:lnTo>
                  <a:lnTo>
                    <a:pt x="560074" y="650945"/>
                  </a:lnTo>
                  <a:lnTo>
                    <a:pt x="0" y="650945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239053" y="-156246"/>
              <a:ext cx="1051853" cy="969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8"/>
                </a:lnSpc>
              </a:pPr>
              <a:endParaRPr lang="en-US" dirty="0"/>
            </a:p>
            <a:p>
              <a:pPr algn="ctr">
                <a:lnSpc>
                  <a:spcPts val="3618"/>
                </a:lnSpc>
              </a:pPr>
              <a:r>
                <a:rPr lang="en-US" sz="2584" dirty="0">
                  <a:solidFill>
                    <a:srgbClr val="000000"/>
                  </a:solidFill>
                  <a:latin typeface="Montserrat Classic Bold"/>
                </a:rPr>
                <a:t>Client-side</a:t>
              </a:r>
            </a:p>
            <a:p>
              <a:pPr algn="ctr">
                <a:lnSpc>
                  <a:spcPts val="3618"/>
                </a:lnSpc>
              </a:pPr>
              <a:endParaRPr lang="en-US" sz="2584" dirty="0">
                <a:solidFill>
                  <a:srgbClr val="000000"/>
                </a:solidFill>
                <a:latin typeface="Montserrat Classic Bold"/>
              </a:endParaRPr>
            </a:p>
            <a:p>
              <a:pPr algn="ctr">
                <a:lnSpc>
                  <a:spcPts val="3618"/>
                </a:lnSpc>
              </a:pPr>
              <a:endParaRPr lang="en-US" sz="2584" dirty="0">
                <a:solidFill>
                  <a:srgbClr val="000000"/>
                </a:solidFill>
                <a:latin typeface="Montserrat Classic Bold"/>
              </a:endParaRPr>
            </a:p>
            <a:p>
              <a:pPr algn="ctr">
                <a:lnSpc>
                  <a:spcPts val="3618"/>
                </a:lnSpc>
              </a:pPr>
              <a:endParaRPr lang="en-US" sz="2584" dirty="0">
                <a:solidFill>
                  <a:srgbClr val="000000"/>
                </a:solidFill>
                <a:latin typeface="Montserrat Classic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122381" y="6591299"/>
            <a:ext cx="4044454" cy="3679345"/>
            <a:chOff x="-252406" y="-156246"/>
            <a:chExt cx="1065206" cy="9690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0074" cy="650945"/>
            </a:xfrm>
            <a:custGeom>
              <a:avLst/>
              <a:gdLst/>
              <a:ahLst/>
              <a:cxnLst/>
              <a:rect l="l" t="t" r="r" b="b"/>
              <a:pathLst>
                <a:path w="560074" h="650945">
                  <a:moveTo>
                    <a:pt x="0" y="0"/>
                  </a:moveTo>
                  <a:lnTo>
                    <a:pt x="560074" y="0"/>
                  </a:lnTo>
                  <a:lnTo>
                    <a:pt x="560074" y="650945"/>
                  </a:lnTo>
                  <a:lnTo>
                    <a:pt x="0" y="650945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252406" y="-156246"/>
              <a:ext cx="1065206" cy="969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8"/>
                </a:lnSpc>
              </a:pPr>
              <a:endParaRPr dirty="0"/>
            </a:p>
            <a:p>
              <a:pPr algn="ctr">
                <a:lnSpc>
                  <a:spcPts val="3618"/>
                </a:lnSpc>
              </a:pPr>
              <a:r>
                <a:rPr lang="en-US" sz="2584" dirty="0">
                  <a:solidFill>
                    <a:srgbClr val="000000"/>
                  </a:solidFill>
                  <a:latin typeface="Montserrat Classic Bold"/>
                </a:rPr>
                <a:t>Server-side</a:t>
              </a:r>
            </a:p>
            <a:p>
              <a:pPr algn="ctr">
                <a:lnSpc>
                  <a:spcPts val="3618"/>
                </a:lnSpc>
              </a:pPr>
              <a:endParaRPr lang="en-US" sz="2584" dirty="0">
                <a:solidFill>
                  <a:srgbClr val="000000"/>
                </a:solidFill>
                <a:latin typeface="Montserrat Classic Bold"/>
              </a:endParaRPr>
            </a:p>
            <a:p>
              <a:pPr algn="ctr">
                <a:lnSpc>
                  <a:spcPts val="3618"/>
                </a:lnSpc>
              </a:pPr>
              <a:endParaRPr lang="en-US" sz="2584" dirty="0">
                <a:solidFill>
                  <a:srgbClr val="000000"/>
                </a:solidFill>
                <a:latin typeface="Montserrat Classic Bold"/>
              </a:endParaRPr>
            </a:p>
            <a:p>
              <a:pPr algn="ctr">
                <a:lnSpc>
                  <a:spcPts val="3618"/>
                </a:lnSpc>
              </a:pPr>
              <a:endParaRPr lang="en-US" sz="2584" dirty="0">
                <a:solidFill>
                  <a:srgbClr val="000000"/>
                </a:solidFill>
                <a:latin typeface="Montserrat Classic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07724" y="6591298"/>
            <a:ext cx="3993754" cy="3700293"/>
            <a:chOff x="-239053" y="-161763"/>
            <a:chExt cx="1051853" cy="9745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0074" cy="650945"/>
            </a:xfrm>
            <a:custGeom>
              <a:avLst/>
              <a:gdLst/>
              <a:ahLst/>
              <a:cxnLst/>
              <a:rect l="l" t="t" r="r" b="b"/>
              <a:pathLst>
                <a:path w="560074" h="650945">
                  <a:moveTo>
                    <a:pt x="0" y="0"/>
                  </a:moveTo>
                  <a:lnTo>
                    <a:pt x="560074" y="0"/>
                  </a:lnTo>
                  <a:lnTo>
                    <a:pt x="560074" y="650945"/>
                  </a:lnTo>
                  <a:lnTo>
                    <a:pt x="0" y="650945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239053" y="-161763"/>
              <a:ext cx="1051853" cy="974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8"/>
                </a:lnSpc>
              </a:pPr>
              <a:endParaRPr dirty="0"/>
            </a:p>
            <a:p>
              <a:pPr algn="ctr">
                <a:lnSpc>
                  <a:spcPts val="3618"/>
                </a:lnSpc>
              </a:pPr>
              <a:r>
                <a:rPr lang="en-US" sz="2584" dirty="0">
                  <a:solidFill>
                    <a:srgbClr val="000000"/>
                  </a:solidFill>
                  <a:latin typeface="Montserrat Classic Bold"/>
                </a:rPr>
                <a:t>Database</a:t>
              </a:r>
            </a:p>
            <a:p>
              <a:pPr algn="ctr">
                <a:lnSpc>
                  <a:spcPts val="3618"/>
                </a:lnSpc>
              </a:pPr>
              <a:endParaRPr lang="en-US" sz="2584" dirty="0">
                <a:solidFill>
                  <a:srgbClr val="000000"/>
                </a:solidFill>
                <a:latin typeface="Montserrat Classic Bold"/>
              </a:endParaRPr>
            </a:p>
            <a:p>
              <a:pPr algn="ctr">
                <a:lnSpc>
                  <a:spcPts val="3618"/>
                </a:lnSpc>
              </a:pPr>
              <a:endParaRPr lang="en-US" sz="2584" dirty="0">
                <a:solidFill>
                  <a:srgbClr val="000000"/>
                </a:solidFill>
                <a:latin typeface="Montserrat Classic Bold"/>
              </a:endParaRPr>
            </a:p>
            <a:p>
              <a:pPr algn="ctr">
                <a:lnSpc>
                  <a:spcPts val="3618"/>
                </a:lnSpc>
              </a:pPr>
              <a:endParaRPr lang="en-US" sz="2584" dirty="0">
                <a:solidFill>
                  <a:srgbClr val="000000"/>
                </a:solidFill>
                <a:latin typeface="Montserrat Classic Bold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 flipH="1">
            <a:off x="6509357" y="4562895"/>
            <a:ext cx="1571378" cy="264259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10207265" y="4562895"/>
            <a:ext cx="1571378" cy="26216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7572622" y="7815403"/>
            <a:ext cx="5244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10190892" y="7777303"/>
            <a:ext cx="5244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flipH="1">
            <a:off x="7572622" y="8952352"/>
            <a:ext cx="5244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H="1">
            <a:off x="10190892" y="8971402"/>
            <a:ext cx="5244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5783596" y="8532539"/>
            <a:ext cx="725760" cy="725760"/>
          </a:xfrm>
          <a:custGeom>
            <a:avLst/>
            <a:gdLst/>
            <a:ahLst/>
            <a:cxnLst/>
            <a:rect l="l" t="t" r="r" b="b"/>
            <a:pathLst>
              <a:path w="725760" h="725760">
                <a:moveTo>
                  <a:pt x="0" y="0"/>
                </a:moveTo>
                <a:lnTo>
                  <a:pt x="725760" y="0"/>
                </a:lnTo>
                <a:lnTo>
                  <a:pt x="725760" y="725760"/>
                </a:lnTo>
                <a:lnTo>
                  <a:pt x="0" y="725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6627342" y="8680718"/>
            <a:ext cx="715672" cy="429403"/>
          </a:xfrm>
          <a:custGeom>
            <a:avLst/>
            <a:gdLst/>
            <a:ahLst/>
            <a:cxnLst/>
            <a:rect l="l" t="t" r="r" b="b"/>
            <a:pathLst>
              <a:path w="715672" h="429403">
                <a:moveTo>
                  <a:pt x="0" y="0"/>
                </a:moveTo>
                <a:lnTo>
                  <a:pt x="715672" y="0"/>
                </a:lnTo>
                <a:lnTo>
                  <a:pt x="715672" y="429404"/>
                </a:lnTo>
                <a:lnTo>
                  <a:pt x="0" y="4294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416437" y="7532559"/>
            <a:ext cx="2387840" cy="89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8"/>
              </a:lnSpc>
            </a:pPr>
            <a:r>
              <a:rPr lang="en-US" sz="2584">
                <a:solidFill>
                  <a:srgbClr val="2E2E2E"/>
                </a:solidFill>
                <a:latin typeface="Montserrat Classic Bold"/>
              </a:rPr>
              <a:t>Requirements</a:t>
            </a:r>
          </a:p>
          <a:p>
            <a:pPr algn="ctr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2E2E2E"/>
                </a:solidFill>
                <a:latin typeface="Montserrat Classic Bold"/>
              </a:rPr>
              <a:t>gathering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35244" y="4505745"/>
            <a:ext cx="1250856" cy="89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8"/>
              </a:lnSpc>
            </a:pPr>
            <a:r>
              <a:rPr lang="en-US" sz="2584">
                <a:solidFill>
                  <a:srgbClr val="2E2E2E"/>
                </a:solidFill>
                <a:latin typeface="Montserrat Classic Bold"/>
              </a:rPr>
              <a:t>System</a:t>
            </a:r>
          </a:p>
          <a:p>
            <a:pPr algn="ctr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2E2E2E"/>
                </a:solidFill>
                <a:latin typeface="Montserrat Classic Bold"/>
              </a:rPr>
              <a:t>Design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28299" y="3395554"/>
            <a:ext cx="2603172" cy="44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2E2E2E"/>
                </a:solidFill>
                <a:latin typeface="Montserrat Classic Bold"/>
              </a:rPr>
              <a:t>Implementaion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746666" y="4710144"/>
            <a:ext cx="1244599" cy="44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2E2E2E"/>
                </a:solidFill>
                <a:latin typeface="Montserrat Classic Bold"/>
              </a:rPr>
              <a:t>Testing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777062" y="7758253"/>
            <a:ext cx="2179689" cy="44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2E2E2E"/>
                </a:solidFill>
                <a:latin typeface="Montserrat Classic Bold"/>
              </a:rPr>
              <a:t>Maintenance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940F70-D470-A6E1-DA69-52555838EF92}"/>
              </a:ext>
            </a:extLst>
          </p:cNvPr>
          <p:cNvGrpSpPr/>
          <p:nvPr/>
        </p:nvGrpSpPr>
        <p:grpSpPr>
          <a:xfrm>
            <a:off x="15618357" y="1125813"/>
            <a:ext cx="1652519" cy="697363"/>
            <a:chOff x="30148955" y="-6595966"/>
            <a:chExt cx="1652519" cy="697363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1FD68B92-47FA-2B58-EFF2-BF10AF240D72}"/>
                </a:ext>
              </a:extLst>
            </p:cNvPr>
            <p:cNvSpPr/>
            <p:nvPr/>
          </p:nvSpPr>
          <p:spPr>
            <a:xfrm>
              <a:off x="31173224" y="-6388637"/>
              <a:ext cx="628250" cy="490034"/>
            </a:xfrm>
            <a:custGeom>
              <a:avLst/>
              <a:gdLst/>
              <a:ahLst/>
              <a:cxnLst/>
              <a:rect l="l" t="t" r="r" b="b"/>
              <a:pathLst>
                <a:path w="837666" h="653379">
                  <a:moveTo>
                    <a:pt x="0" y="0"/>
                  </a:moveTo>
                  <a:lnTo>
                    <a:pt x="837665" y="0"/>
                  </a:lnTo>
                  <a:lnTo>
                    <a:pt x="837665" y="653379"/>
                  </a:lnTo>
                  <a:lnTo>
                    <a:pt x="0" y="653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174CBEDC-120A-17B7-B62A-D3ED85750E49}"/>
                </a:ext>
              </a:extLst>
            </p:cNvPr>
            <p:cNvSpPr txBox="1"/>
            <p:nvPr/>
          </p:nvSpPr>
          <p:spPr>
            <a:xfrm>
              <a:off x="30148955" y="-6595966"/>
              <a:ext cx="1348148" cy="307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43"/>
                </a:lnSpc>
              </a:pPr>
              <a:r>
                <a:rPr lang="en-US" sz="2467" dirty="0">
                  <a:solidFill>
                    <a:srgbClr val="004AAD"/>
                  </a:solidFill>
                  <a:latin typeface="Montserrat Classic Bold"/>
                </a:rPr>
                <a:t>EYE</a:t>
              </a:r>
              <a:r>
                <a:rPr lang="en-US" sz="2467" dirty="0">
                  <a:solidFill>
                    <a:srgbClr val="00B0F0"/>
                  </a:solidFill>
                  <a:latin typeface="Montserrat Classic Bold"/>
                </a:rPr>
                <a:t>ZEN</a:t>
              </a:r>
              <a:r>
                <a:rPr lang="en-US" sz="2467" dirty="0">
                  <a:solidFill>
                    <a:srgbClr val="004AAD"/>
                  </a:solidFill>
                  <a:latin typeface="Montserrat Classic Bold"/>
                </a:rPr>
                <a:t> </a:t>
              </a:r>
            </a:p>
          </p:txBody>
        </p:sp>
      </p:grpSp>
      <p:pic>
        <p:nvPicPr>
          <p:cNvPr id="30" name="Picture 29" descr="A blue and yellow snake logo&#10;&#10;Description automatically generated">
            <a:extLst>
              <a:ext uri="{FF2B5EF4-FFF2-40B4-BE49-F238E27FC236}">
                <a16:creationId xmlns:a16="http://schemas.microsoft.com/office/drawing/2014/main" id="{7E966AAE-1CB0-B893-69AB-14EE5A6BD4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245" y="8258105"/>
            <a:ext cx="1274628" cy="1274628"/>
          </a:xfrm>
          <a:prstGeom prst="rect">
            <a:avLst/>
          </a:prstGeom>
        </p:spPr>
      </p:pic>
      <p:pic>
        <p:nvPicPr>
          <p:cNvPr id="32" name="Picture 31" descr="A blue cylinder with white text&#10;&#10;Description automatically generated">
            <a:extLst>
              <a:ext uri="{FF2B5EF4-FFF2-40B4-BE49-F238E27FC236}">
                <a16:creationId xmlns:a16="http://schemas.microsoft.com/office/drawing/2014/main" id="{7C067F72-78EA-8468-5C9B-7BE85CDF0E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105" y="8247839"/>
            <a:ext cx="1190102" cy="119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0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111642">
            <a:off x="11120480" y="1055557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18441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648528" y="3139835"/>
            <a:ext cx="3067144" cy="2392373"/>
          </a:xfrm>
          <a:custGeom>
            <a:avLst/>
            <a:gdLst/>
            <a:ahLst/>
            <a:cxnLst/>
            <a:rect l="l" t="t" r="r" b="b"/>
            <a:pathLst>
              <a:path w="3067144" h="2392373">
                <a:moveTo>
                  <a:pt x="0" y="0"/>
                </a:moveTo>
                <a:lnTo>
                  <a:pt x="3067144" y="0"/>
                </a:lnTo>
                <a:lnTo>
                  <a:pt x="3067144" y="2392372"/>
                </a:lnTo>
                <a:lnTo>
                  <a:pt x="0" y="2392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3377960"/>
            <a:ext cx="6581728" cy="159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26"/>
              </a:lnSpc>
            </a:pPr>
            <a:r>
              <a:rPr lang="en-US" sz="12047" dirty="0">
                <a:solidFill>
                  <a:srgbClr val="004AAD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SYSTEM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863860"/>
            <a:ext cx="10312379" cy="159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26"/>
              </a:lnSpc>
            </a:pPr>
            <a:r>
              <a:rPr lang="en-US" sz="12047" dirty="0">
                <a:solidFill>
                  <a:srgbClr val="2BB4D4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FUNCTIONS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B78BF1-0272-B247-8EF2-1BB00D5AA320}"/>
              </a:ext>
            </a:extLst>
          </p:cNvPr>
          <p:cNvGrpSpPr/>
          <p:nvPr/>
        </p:nvGrpSpPr>
        <p:grpSpPr>
          <a:xfrm>
            <a:off x="1017814" y="8724900"/>
            <a:ext cx="1652519" cy="697363"/>
            <a:chOff x="15584698" y="1380106"/>
            <a:chExt cx="1652519" cy="697363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263FBD9-B7FB-5412-8716-178D61BCCEC3}"/>
                </a:ext>
              </a:extLst>
            </p:cNvPr>
            <p:cNvSpPr/>
            <p:nvPr/>
          </p:nvSpPr>
          <p:spPr>
            <a:xfrm>
              <a:off x="16608967" y="1587435"/>
              <a:ext cx="628250" cy="490034"/>
            </a:xfrm>
            <a:custGeom>
              <a:avLst/>
              <a:gdLst/>
              <a:ahLst/>
              <a:cxnLst/>
              <a:rect l="l" t="t" r="r" b="b"/>
              <a:pathLst>
                <a:path w="837666" h="653379">
                  <a:moveTo>
                    <a:pt x="0" y="0"/>
                  </a:moveTo>
                  <a:lnTo>
                    <a:pt x="837665" y="0"/>
                  </a:lnTo>
                  <a:lnTo>
                    <a:pt x="837665" y="653379"/>
                  </a:lnTo>
                  <a:lnTo>
                    <a:pt x="0" y="653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FF538801-6F54-474A-7ECE-38F5C6A79F68}"/>
                </a:ext>
              </a:extLst>
            </p:cNvPr>
            <p:cNvSpPr txBox="1"/>
            <p:nvPr/>
          </p:nvSpPr>
          <p:spPr>
            <a:xfrm>
              <a:off x="15584698" y="1380106"/>
              <a:ext cx="1348148" cy="319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43"/>
                </a:lnSpc>
              </a:pPr>
              <a:r>
                <a:rPr lang="en-US" sz="2467" dirty="0">
                  <a:solidFill>
                    <a:srgbClr val="004AAD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EYE</a:t>
              </a:r>
              <a:r>
                <a:rPr lang="en-US" sz="2467" dirty="0">
                  <a:solidFill>
                    <a:srgbClr val="00B0F0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ZEN</a:t>
              </a:r>
              <a:r>
                <a:rPr lang="en-US" sz="2467" dirty="0">
                  <a:solidFill>
                    <a:srgbClr val="004AAD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5690637" y="-3861861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1799293">
            <a:off x="11879326" y="924583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144000" y="3217355"/>
            <a:ext cx="8115300" cy="5892800"/>
            <a:chOff x="0" y="0"/>
            <a:chExt cx="10820400" cy="785706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rcRect l="4047" r="4047"/>
            <a:stretch>
              <a:fillRect/>
            </a:stretch>
          </p:blipFill>
          <p:spPr>
            <a:xfrm>
              <a:off x="0" y="0"/>
              <a:ext cx="10820400" cy="7857067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428398"/>
            <a:ext cx="15111706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VISION CHECK AND DIAGNOSIS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3650" y="4972676"/>
            <a:ext cx="6825401" cy="1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999"/>
              </a:lnSpc>
              <a:buFont typeface="Arial"/>
              <a:buChar char="•"/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Engaging quiz to asses eye health</a:t>
            </a:r>
          </a:p>
          <a:p>
            <a:pPr marL="539749" lvl="1" indent="-269875">
              <a:lnSpc>
                <a:spcPts val="3999"/>
              </a:lnSpc>
              <a:buFont typeface="Arial"/>
              <a:buChar char="•"/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Analyzes answer to provide potentional diseases and probabilities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30FDDB-C796-CBE9-237B-EA2DD7BB4D82}"/>
              </a:ext>
            </a:extLst>
          </p:cNvPr>
          <p:cNvGrpSpPr/>
          <p:nvPr/>
        </p:nvGrpSpPr>
        <p:grpSpPr>
          <a:xfrm>
            <a:off x="15747477" y="1096376"/>
            <a:ext cx="1652519" cy="697363"/>
            <a:chOff x="15584698" y="1380106"/>
            <a:chExt cx="1652519" cy="697363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25475BF-790D-FB3C-6B73-F50F11B97167}"/>
                </a:ext>
              </a:extLst>
            </p:cNvPr>
            <p:cNvSpPr/>
            <p:nvPr/>
          </p:nvSpPr>
          <p:spPr>
            <a:xfrm>
              <a:off x="16608967" y="1587435"/>
              <a:ext cx="628250" cy="490034"/>
            </a:xfrm>
            <a:custGeom>
              <a:avLst/>
              <a:gdLst/>
              <a:ahLst/>
              <a:cxnLst/>
              <a:rect l="l" t="t" r="r" b="b"/>
              <a:pathLst>
                <a:path w="837666" h="653379">
                  <a:moveTo>
                    <a:pt x="0" y="0"/>
                  </a:moveTo>
                  <a:lnTo>
                    <a:pt x="837665" y="0"/>
                  </a:lnTo>
                  <a:lnTo>
                    <a:pt x="837665" y="653379"/>
                  </a:lnTo>
                  <a:lnTo>
                    <a:pt x="0" y="653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44B3F087-83C6-0419-5AFA-9AD8FF5E3D84}"/>
                </a:ext>
              </a:extLst>
            </p:cNvPr>
            <p:cNvSpPr txBox="1"/>
            <p:nvPr/>
          </p:nvSpPr>
          <p:spPr>
            <a:xfrm>
              <a:off x="15584698" y="1380106"/>
              <a:ext cx="1348148" cy="319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43"/>
                </a:lnSpc>
              </a:pPr>
              <a:r>
                <a:rPr lang="en-US" sz="2467" dirty="0">
                  <a:solidFill>
                    <a:srgbClr val="004AAD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EYE</a:t>
              </a:r>
              <a:r>
                <a:rPr lang="en-US" sz="2467" dirty="0">
                  <a:solidFill>
                    <a:srgbClr val="00B0F0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ZEN</a:t>
              </a:r>
              <a:r>
                <a:rPr lang="en-US" sz="2467" dirty="0">
                  <a:solidFill>
                    <a:srgbClr val="004AAD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 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5DEEF0F9-548E-1CBB-F30A-43DF7264238F}"/>
              </a:ext>
            </a:extLst>
          </p:cNvPr>
          <p:cNvSpPr txBox="1"/>
          <p:nvPr/>
        </p:nvSpPr>
        <p:spPr>
          <a:xfrm>
            <a:off x="1183840" y="4251706"/>
            <a:ext cx="6825401" cy="47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Vision Health Quiz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273737CA-BE5A-3B4C-FA29-BB7BF799A71D}"/>
              </a:ext>
            </a:extLst>
          </p:cNvPr>
          <p:cNvSpPr txBox="1"/>
          <p:nvPr/>
        </p:nvSpPr>
        <p:spPr>
          <a:xfrm>
            <a:off x="1183839" y="6719568"/>
            <a:ext cx="6825401" cy="47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Disease Specific Tests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8F034BE6-C71A-D713-2F8D-80AA6606E110}"/>
              </a:ext>
            </a:extLst>
          </p:cNvPr>
          <p:cNvSpPr txBox="1"/>
          <p:nvPr/>
        </p:nvSpPr>
        <p:spPr>
          <a:xfrm>
            <a:off x="1600200" y="7312813"/>
            <a:ext cx="7413877" cy="201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>
              <a:lnSpc>
                <a:spcPts val="3999"/>
              </a:lnSpc>
              <a:buFont typeface="Arial"/>
              <a:buChar char="•"/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Users can confirm specific Vision Problems</a:t>
            </a:r>
          </a:p>
          <a:p>
            <a:pPr marL="539749" lvl="1" indent="-269875">
              <a:lnSpc>
                <a:spcPts val="3999"/>
              </a:lnSpc>
              <a:buFont typeface="Arial"/>
              <a:buChar char="•"/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Accurate and reliable tests for early detection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8023448" y="-2009860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662819">
            <a:off x="8489744" y="-2841143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905814" flipH="1">
            <a:off x="-4621628" y="7791359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6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6" y="9184351"/>
                </a:lnTo>
                <a:lnTo>
                  <a:pt x="11300656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144000" y="3217355"/>
            <a:ext cx="8115300" cy="5892800"/>
            <a:chOff x="0" y="0"/>
            <a:chExt cx="10820400" cy="785706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/>
            <a:srcRect l="4119" r="4119"/>
            <a:stretch>
              <a:fillRect/>
            </a:stretch>
          </p:blipFill>
          <p:spPr>
            <a:xfrm>
              <a:off x="0" y="0"/>
              <a:ext cx="10820400" cy="785706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28700" y="1368039"/>
            <a:ext cx="15111706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VISION CHECK WITH GAMES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3804" y="4530910"/>
            <a:ext cx="6825401" cy="47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874" lvl="1">
              <a:lnSpc>
                <a:spcPts val="3999"/>
              </a:lnSpc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Independent vision tests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F85F13-F844-659A-737E-78D2206AD7EF}"/>
              </a:ext>
            </a:extLst>
          </p:cNvPr>
          <p:cNvGrpSpPr/>
          <p:nvPr/>
        </p:nvGrpSpPr>
        <p:grpSpPr>
          <a:xfrm>
            <a:off x="1054100" y="9101885"/>
            <a:ext cx="1652519" cy="697363"/>
            <a:chOff x="15584698" y="1380106"/>
            <a:chExt cx="1652519" cy="697363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BA9A9AE-51E6-A5BE-E763-F547A9B0BF38}"/>
                </a:ext>
              </a:extLst>
            </p:cNvPr>
            <p:cNvSpPr/>
            <p:nvPr/>
          </p:nvSpPr>
          <p:spPr>
            <a:xfrm>
              <a:off x="16608967" y="1587435"/>
              <a:ext cx="628250" cy="490034"/>
            </a:xfrm>
            <a:custGeom>
              <a:avLst/>
              <a:gdLst/>
              <a:ahLst/>
              <a:cxnLst/>
              <a:rect l="l" t="t" r="r" b="b"/>
              <a:pathLst>
                <a:path w="837666" h="653379">
                  <a:moveTo>
                    <a:pt x="0" y="0"/>
                  </a:moveTo>
                  <a:lnTo>
                    <a:pt x="837665" y="0"/>
                  </a:lnTo>
                  <a:lnTo>
                    <a:pt x="837665" y="653379"/>
                  </a:lnTo>
                  <a:lnTo>
                    <a:pt x="0" y="653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2D732B7D-6C69-640B-ED81-227BE53FBE94}"/>
                </a:ext>
              </a:extLst>
            </p:cNvPr>
            <p:cNvSpPr txBox="1"/>
            <p:nvPr/>
          </p:nvSpPr>
          <p:spPr>
            <a:xfrm>
              <a:off x="15584698" y="1380106"/>
              <a:ext cx="1348148" cy="319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43"/>
                </a:lnSpc>
              </a:pPr>
              <a:r>
                <a:rPr lang="en-US" sz="2467" dirty="0">
                  <a:solidFill>
                    <a:srgbClr val="004AAD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EYE</a:t>
              </a:r>
              <a:r>
                <a:rPr lang="en-US" sz="2467" dirty="0">
                  <a:solidFill>
                    <a:srgbClr val="00B0F0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ZEN</a:t>
              </a:r>
              <a:r>
                <a:rPr lang="en-US" sz="2467" dirty="0">
                  <a:solidFill>
                    <a:srgbClr val="004AAD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 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B0CD646C-E803-573B-95B7-D51238797E61}"/>
              </a:ext>
            </a:extLst>
          </p:cNvPr>
          <p:cNvSpPr txBox="1"/>
          <p:nvPr/>
        </p:nvSpPr>
        <p:spPr>
          <a:xfrm>
            <a:off x="1021442" y="5201765"/>
            <a:ext cx="8115300" cy="1500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2774" lvl="1" indent="-342900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Flexibility to take vision test without quizzes</a:t>
            </a:r>
          </a:p>
          <a:p>
            <a:pPr marL="612774" lvl="1" indent="-342900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Regular monitoring and tracking of eye health</a:t>
            </a:r>
          </a:p>
          <a:p>
            <a:pPr marL="612774" lvl="1" indent="-342900">
              <a:lnSpc>
                <a:spcPts val="3999"/>
              </a:lnSpc>
              <a:buFont typeface="Arial" panose="020B0604020202020204" pitchFamily="34" charset="0"/>
              <a:buChar char="•"/>
            </a:pPr>
            <a:endParaRPr lang="en-US" sz="2499" dirty="0">
              <a:solidFill>
                <a:srgbClr val="2E2E2E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5690637" y="-3861861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799293">
            <a:off x="12170918" y="-74565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598533" y="3217355"/>
            <a:ext cx="7660767" cy="5892800"/>
            <a:chOff x="0" y="0"/>
            <a:chExt cx="10214356" cy="785706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rcRect l="17499" r="17499"/>
            <a:stretch>
              <a:fillRect/>
            </a:stretch>
          </p:blipFill>
          <p:spPr>
            <a:xfrm>
              <a:off x="0" y="0"/>
              <a:ext cx="10214356" cy="7857067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368039"/>
            <a:ext cx="15111706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INFANT EYE CARE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445687"/>
            <a:ext cx="7555853" cy="2415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4799"/>
              </a:lnSpc>
              <a:buFont typeface="Arial"/>
              <a:buChar char="•"/>
            </a:pPr>
            <a:r>
              <a:rPr lang="en-US" sz="29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Provide activities for sight detection</a:t>
            </a:r>
          </a:p>
          <a:p>
            <a:pPr marL="647697" lvl="1" indent="-323848">
              <a:lnSpc>
                <a:spcPts val="4799"/>
              </a:lnSpc>
              <a:buFont typeface="Arial"/>
              <a:buChar char="•"/>
            </a:pPr>
            <a:r>
              <a:rPr lang="en-US" sz="29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Evaluate results</a:t>
            </a:r>
          </a:p>
          <a:p>
            <a:pPr marL="647697" lvl="1" indent="-323848">
              <a:lnSpc>
                <a:spcPts val="4799"/>
              </a:lnSpc>
              <a:buFont typeface="Arial"/>
              <a:buChar char="•"/>
            </a:pPr>
            <a:r>
              <a:rPr lang="en-US" sz="2999" dirty="0">
                <a:solidFill>
                  <a:srgbClr val="2E2E2E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provide disease-specific activities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1747F5-AE7A-F73D-1344-387948382B03}"/>
              </a:ext>
            </a:extLst>
          </p:cNvPr>
          <p:cNvGrpSpPr/>
          <p:nvPr/>
        </p:nvGrpSpPr>
        <p:grpSpPr>
          <a:xfrm>
            <a:off x="1054100" y="9101885"/>
            <a:ext cx="1652519" cy="697363"/>
            <a:chOff x="15584698" y="1380106"/>
            <a:chExt cx="1652519" cy="697363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BEFB9D0-841A-8C80-AD62-694A5458FF82}"/>
                </a:ext>
              </a:extLst>
            </p:cNvPr>
            <p:cNvSpPr/>
            <p:nvPr/>
          </p:nvSpPr>
          <p:spPr>
            <a:xfrm>
              <a:off x="16608967" y="1587435"/>
              <a:ext cx="628250" cy="490034"/>
            </a:xfrm>
            <a:custGeom>
              <a:avLst/>
              <a:gdLst/>
              <a:ahLst/>
              <a:cxnLst/>
              <a:rect l="l" t="t" r="r" b="b"/>
              <a:pathLst>
                <a:path w="837666" h="653379">
                  <a:moveTo>
                    <a:pt x="0" y="0"/>
                  </a:moveTo>
                  <a:lnTo>
                    <a:pt x="837665" y="0"/>
                  </a:lnTo>
                  <a:lnTo>
                    <a:pt x="837665" y="653379"/>
                  </a:lnTo>
                  <a:lnTo>
                    <a:pt x="0" y="653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3A965810-2D8D-55A4-C198-3E03395C0DB5}"/>
                </a:ext>
              </a:extLst>
            </p:cNvPr>
            <p:cNvSpPr txBox="1"/>
            <p:nvPr/>
          </p:nvSpPr>
          <p:spPr>
            <a:xfrm>
              <a:off x="15584698" y="1380106"/>
              <a:ext cx="1348148" cy="319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43"/>
                </a:lnSpc>
              </a:pPr>
              <a:r>
                <a:rPr lang="en-US" sz="2467" dirty="0">
                  <a:solidFill>
                    <a:srgbClr val="004AAD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EYE</a:t>
              </a:r>
              <a:r>
                <a:rPr lang="en-US" sz="2467" dirty="0">
                  <a:solidFill>
                    <a:srgbClr val="00B0F0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ZEN</a:t>
              </a:r>
              <a:r>
                <a:rPr lang="en-US" sz="2467" dirty="0">
                  <a:solidFill>
                    <a:srgbClr val="004AAD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270</Words>
  <Application>Microsoft Office PowerPoint</Application>
  <PresentationFormat>Custom</PresentationFormat>
  <Paragraphs>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Poppins SemiBold</vt:lpstr>
      <vt:lpstr>Arial</vt:lpstr>
      <vt:lpstr>Montserrat Classic Bold</vt:lpstr>
      <vt:lpstr>Calibri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Care</dc:title>
  <cp:lastModifiedBy>Madusanka G.K.I. it21189944</cp:lastModifiedBy>
  <cp:revision>13</cp:revision>
  <dcterms:created xsi:type="dcterms:W3CDTF">2006-08-16T00:00:00Z</dcterms:created>
  <dcterms:modified xsi:type="dcterms:W3CDTF">2023-09-01T14:59:13Z</dcterms:modified>
  <dc:identifier>DAFqje_JCfQ</dc:identifier>
</cp:coreProperties>
</file>